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2" r:id="rId4"/>
    <p:sldId id="259" r:id="rId5"/>
    <p:sldId id="257" r:id="rId6"/>
    <p:sldId id="260" r:id="rId7"/>
    <p:sldId id="261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1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FA801-B1C1-C949-9151-79EE1E2B64FD}" type="datetimeFigureOut">
              <a:rPr lang="en-US" smtClean="0"/>
              <a:t>7/14/17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D383B-6AE5-4C44-B80E-C918C48A156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D383B-6AE5-4C44-B80E-C918C48A1562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3140-882D-C241-AA32-F645196B4B23}" type="datetimeFigureOut">
              <a:rPr lang="en-US" smtClean="0"/>
              <a:t>7/14/17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3CA7-286E-0B41-95FC-4E14B69372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3140-882D-C241-AA32-F645196B4B23}" type="datetimeFigureOut">
              <a:rPr lang="en-US" smtClean="0"/>
              <a:t>7/14/17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3CA7-286E-0B41-95FC-4E14B69372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3140-882D-C241-AA32-F645196B4B23}" type="datetimeFigureOut">
              <a:rPr lang="en-US" smtClean="0"/>
              <a:t>7/14/17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3CA7-286E-0B41-95FC-4E14B69372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3140-882D-C241-AA32-F645196B4B23}" type="datetimeFigureOut">
              <a:rPr lang="en-US" smtClean="0"/>
              <a:t>7/14/17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3CA7-286E-0B41-95FC-4E14B69372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3140-882D-C241-AA32-F645196B4B23}" type="datetimeFigureOut">
              <a:rPr lang="en-US" smtClean="0"/>
              <a:t>7/14/17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3CA7-286E-0B41-95FC-4E14B69372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3140-882D-C241-AA32-F645196B4B23}" type="datetimeFigureOut">
              <a:rPr lang="en-US" smtClean="0"/>
              <a:t>7/14/17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3CA7-286E-0B41-95FC-4E14B69372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3140-882D-C241-AA32-F645196B4B23}" type="datetimeFigureOut">
              <a:rPr lang="en-US" smtClean="0"/>
              <a:t>7/14/17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3CA7-286E-0B41-95FC-4E14B69372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3140-882D-C241-AA32-F645196B4B23}" type="datetimeFigureOut">
              <a:rPr lang="en-US" smtClean="0"/>
              <a:t>7/14/17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3CA7-286E-0B41-95FC-4E14B69372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3140-882D-C241-AA32-F645196B4B23}" type="datetimeFigureOut">
              <a:rPr lang="en-US" smtClean="0"/>
              <a:t>7/14/17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3CA7-286E-0B41-95FC-4E14B69372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3140-882D-C241-AA32-F645196B4B23}" type="datetimeFigureOut">
              <a:rPr lang="en-US" smtClean="0"/>
              <a:t>7/14/17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3CA7-286E-0B41-95FC-4E14B69372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3140-882D-C241-AA32-F645196B4B23}" type="datetimeFigureOut">
              <a:rPr lang="en-US" smtClean="0"/>
              <a:t>7/14/17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3CA7-286E-0B41-95FC-4E14B69372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43140-882D-C241-AA32-F645196B4B23}" type="datetimeFigureOut">
              <a:rPr lang="en-US" smtClean="0"/>
              <a:t>7/14/17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63CA7-286E-0B41-95FC-4E14B69372E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" TargetMode="Externa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User:Dhorspoo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ichaeleisen.org/blog/?author=1" TargetMode="Externa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ommons.wikimedia.org/w/index.php?curid=49721676" TargetMode="Externa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MAKING THE INVISIBLE VISIBLE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FF00"/>
                </a:solidFill>
              </a:rPr>
              <a:t>GREEN FLUORESCENT PROTEIN</a:t>
            </a:r>
            <a:endParaRPr lang="en-US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Phase contrast microscopy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Find cells in phase microscopy</a:t>
            </a:r>
          </a:p>
          <a:p>
            <a:r>
              <a:rPr lang="en-US" dirty="0" smtClean="0"/>
              <a:t>Find a field of view with lots of cells</a:t>
            </a:r>
          </a:p>
          <a:p>
            <a:r>
              <a:rPr lang="en-US" dirty="0" smtClean="0"/>
              <a:t>Switch between “eye” and “side”</a:t>
            </a:r>
          </a:p>
          <a:p>
            <a:r>
              <a:rPr lang="en-US" dirty="0" smtClean="0"/>
              <a:t>Take an image.  </a:t>
            </a:r>
          </a:p>
          <a:p>
            <a:r>
              <a:rPr lang="en-US" dirty="0" smtClean="0"/>
              <a:t>Save to desktop</a:t>
            </a:r>
          </a:p>
        </p:txBody>
      </p:sp>
    </p:spTree>
    <p:extLst>
      <p:ext uri="{BB962C8B-B14F-4D97-AF65-F5344CB8AC3E}">
        <p14:creationId xmlns:p14="http://schemas.microsoft.com/office/powerpoint/2010/main" val="1927580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Fluorescence microscopy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Turn on Xenon lamp</a:t>
            </a:r>
          </a:p>
          <a:p>
            <a:r>
              <a:rPr lang="en-US" dirty="0"/>
              <a:t>See microtubules and myosin with LP filter</a:t>
            </a:r>
          </a:p>
          <a:p>
            <a:r>
              <a:rPr lang="en-US" dirty="0"/>
              <a:t>Microtubules with B filter</a:t>
            </a:r>
          </a:p>
          <a:p>
            <a:r>
              <a:rPr lang="en-US" dirty="0"/>
              <a:t>Myosin with G </a:t>
            </a:r>
            <a:r>
              <a:rPr lang="en-US" dirty="0" smtClean="0"/>
              <a:t>filter</a:t>
            </a:r>
          </a:p>
          <a:p>
            <a:r>
              <a:rPr lang="en-US" dirty="0" smtClean="0"/>
              <a:t>Everybody look!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113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a color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Focus carefully</a:t>
            </a:r>
          </a:p>
          <a:p>
            <a:r>
              <a:rPr lang="en-US" dirty="0" smtClean="0"/>
              <a:t>Take and save an image through B filter. </a:t>
            </a:r>
          </a:p>
          <a:p>
            <a:r>
              <a:rPr lang="en-US" dirty="0" smtClean="0"/>
              <a:t>DO NOT MOVE SLIDE OR TOUCH FOCUS KNOB</a:t>
            </a:r>
          </a:p>
          <a:p>
            <a:r>
              <a:rPr lang="en-US" dirty="0" smtClean="0"/>
              <a:t>Take and save another image through G filter</a:t>
            </a:r>
          </a:p>
          <a:p>
            <a:r>
              <a:rPr lang="en-US" dirty="0" smtClean="0"/>
              <a:t>Open both images</a:t>
            </a:r>
          </a:p>
          <a:p>
            <a:r>
              <a:rPr lang="en-US" dirty="0" smtClean="0"/>
              <a:t>Image/color/merge</a:t>
            </a:r>
          </a:p>
          <a:p>
            <a:r>
              <a:rPr lang="en-US" dirty="0" smtClean="0"/>
              <a:t>Choose correct channels</a:t>
            </a:r>
          </a:p>
          <a:p>
            <a:r>
              <a:rPr lang="en-US" dirty="0" smtClean="0"/>
              <a:t>Save </a:t>
            </a:r>
            <a:r>
              <a:rPr lang="en-US" smtClean="0"/>
              <a:t>as onto the desktop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313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gene to trait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sz="1800" b="1" dirty="0" smtClean="0"/>
          </a:p>
          <a:p>
            <a:pPr>
              <a:buNone/>
            </a:pPr>
            <a:endParaRPr lang="en-US" sz="1800" b="1" dirty="0" smtClean="0"/>
          </a:p>
          <a:p>
            <a:pPr>
              <a:buNone/>
            </a:pPr>
            <a:endParaRPr lang="en-US" sz="1800" b="1" dirty="0" smtClean="0"/>
          </a:p>
          <a:p>
            <a:pPr>
              <a:buNone/>
            </a:pPr>
            <a:endParaRPr lang="en-US" sz="1800" b="1" dirty="0" smtClean="0"/>
          </a:p>
          <a:p>
            <a:pPr>
              <a:buNone/>
            </a:pPr>
            <a:endParaRPr lang="en-US" sz="1800" b="1" dirty="0" smtClean="0"/>
          </a:p>
          <a:p>
            <a:pPr>
              <a:buNone/>
            </a:pPr>
            <a:endParaRPr lang="en-US" sz="1800" b="1" dirty="0" smtClean="0"/>
          </a:p>
          <a:p>
            <a:pPr>
              <a:buNone/>
            </a:pPr>
            <a:endParaRPr lang="en-US" sz="1800" b="1" dirty="0" smtClean="0"/>
          </a:p>
          <a:p>
            <a:pPr>
              <a:buNone/>
            </a:pPr>
            <a:endParaRPr lang="en-US" sz="1800" b="1" dirty="0" smtClean="0"/>
          </a:p>
          <a:p>
            <a:pPr>
              <a:buNone/>
            </a:pPr>
            <a:endParaRPr lang="en-US" sz="1800" b="1" dirty="0" smtClean="0"/>
          </a:p>
          <a:p>
            <a:pPr>
              <a:buNone/>
            </a:pPr>
            <a:endParaRPr lang="en-US" sz="1800" b="1" dirty="0" smtClean="0"/>
          </a:p>
          <a:p>
            <a:pPr>
              <a:buNone/>
            </a:pPr>
            <a:endParaRPr lang="en-US" sz="1800" b="1" dirty="0" smtClean="0"/>
          </a:p>
          <a:p>
            <a:pPr>
              <a:buNone/>
            </a:pPr>
            <a:endParaRPr lang="en-US" sz="1800" b="1" dirty="0" smtClean="0"/>
          </a:p>
          <a:p>
            <a:pPr>
              <a:buNone/>
            </a:pPr>
            <a:endParaRPr lang="en-US" sz="1800" b="1" dirty="0" smtClean="0"/>
          </a:p>
          <a:p>
            <a:pPr algn="r">
              <a:buNone/>
            </a:pPr>
            <a:r>
              <a:rPr lang="en-US" sz="1800" b="1" dirty="0" smtClean="0"/>
              <a:t>Attribution: </a:t>
            </a:r>
            <a:r>
              <a:rPr lang="en-US" sz="1800" b="1" dirty="0" smtClean="0">
                <a:hlinkClick r:id="rId2" tooltip="en:User:Dhorspool"/>
              </a:rPr>
              <a:t>Dhorspool</a:t>
            </a:r>
            <a:r>
              <a:rPr lang="en-US" sz="1800" b="1" dirty="0" smtClean="0"/>
              <a:t> at </a:t>
            </a:r>
            <a:r>
              <a:rPr lang="en-US" sz="1800" b="1" dirty="0" smtClean="0">
                <a:hlinkClick r:id="rId3"/>
              </a:rPr>
              <a:t>en.wikipedia</a:t>
            </a:r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8582" y="1600200"/>
            <a:ext cx="2934138" cy="3589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Regulation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535" y="1428138"/>
            <a:ext cx="6120930" cy="44453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14799" y="5933228"/>
            <a:ext cx="40281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en.wikipedia.org/wiki/File:Gene_expression_control.png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Proteins provide structure and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2941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Intracellular structures</a:t>
            </a:r>
          </a:p>
          <a:p>
            <a:r>
              <a:rPr lang="en-US" dirty="0" smtClean="0"/>
              <a:t>Extracellular structures</a:t>
            </a:r>
          </a:p>
          <a:p>
            <a:r>
              <a:rPr lang="en-US" dirty="0" smtClean="0"/>
              <a:t>Signaling molecules</a:t>
            </a:r>
          </a:p>
          <a:p>
            <a:r>
              <a:rPr lang="en-US" dirty="0" smtClean="0"/>
              <a:t>Hormones</a:t>
            </a:r>
          </a:p>
          <a:p>
            <a:r>
              <a:rPr lang="en-US" dirty="0" smtClean="0"/>
              <a:t>Receptors</a:t>
            </a:r>
          </a:p>
          <a:p>
            <a:r>
              <a:rPr lang="en-US" dirty="0" smtClean="0"/>
              <a:t>Enzymes</a:t>
            </a:r>
          </a:p>
          <a:p>
            <a:r>
              <a:rPr lang="en-US" dirty="0" smtClean="0"/>
              <a:t>Gene regulators</a:t>
            </a:r>
          </a:p>
          <a:p>
            <a:r>
              <a:rPr lang="en-US" dirty="0" smtClean="0"/>
              <a:t>Pigments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GFP is a protein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179" y="1296274"/>
            <a:ext cx="5395311" cy="5395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Genetic Engineering and GFP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a copy of the gene for GFP</a:t>
            </a:r>
          </a:p>
          <a:p>
            <a:r>
              <a:rPr lang="en-US" dirty="0" smtClean="0"/>
              <a:t>Modify it</a:t>
            </a:r>
          </a:p>
          <a:p>
            <a:pPr lvl="1"/>
            <a:r>
              <a:rPr lang="en-US" dirty="0" smtClean="0"/>
              <a:t>Attach a sequence to it that</a:t>
            </a:r>
          </a:p>
          <a:p>
            <a:pPr lvl="2"/>
            <a:r>
              <a:rPr lang="en-US" dirty="0" smtClean="0"/>
              <a:t>regulates a gene of interest</a:t>
            </a:r>
          </a:p>
          <a:p>
            <a:pPr lvl="2"/>
            <a:r>
              <a:rPr lang="en-US" dirty="0" smtClean="0"/>
              <a:t>moves a protein to a particular organelle</a:t>
            </a:r>
          </a:p>
          <a:p>
            <a:pPr lvl="1"/>
            <a:r>
              <a:rPr lang="en-US" dirty="0" smtClean="0"/>
              <a:t>Attach it to the gene for a </a:t>
            </a:r>
            <a:r>
              <a:rPr lang="en-US" smtClean="0"/>
              <a:t>known protein</a:t>
            </a:r>
          </a:p>
          <a:p>
            <a:r>
              <a:rPr lang="en-US" dirty="0" smtClean="0"/>
              <a:t>Insert the sequence into a cell</a:t>
            </a:r>
          </a:p>
          <a:p>
            <a:r>
              <a:rPr lang="en-US" dirty="0" smtClean="0"/>
              <a:t>GFP reports cellular or gene activity!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GFP itself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1514" dirty="0" smtClean="0"/>
          </a:p>
          <a:p>
            <a:pPr>
              <a:buNone/>
            </a:pPr>
            <a:r>
              <a:rPr lang="en-US" sz="1600" dirty="0" smtClean="0"/>
              <a:t>From </a:t>
            </a:r>
            <a:r>
              <a:rPr lang="en-US" sz="1600" b="1" dirty="0" smtClean="0"/>
              <a:t>A Nobel for GFP, </a:t>
            </a:r>
            <a:r>
              <a:rPr lang="en-US" sz="1600" dirty="0" smtClean="0"/>
              <a:t>By </a:t>
            </a:r>
            <a:r>
              <a:rPr lang="en-US" sz="1600" dirty="0" smtClean="0">
                <a:hlinkClick r:id="rId2" tooltip="View all posts by Michael Eisen"/>
              </a:rPr>
              <a:t>Michael Eisen</a:t>
            </a:r>
            <a:r>
              <a:rPr lang="en-US" sz="1600" dirty="0" smtClean="0"/>
              <a:t> | October 8, 2008</a:t>
            </a:r>
          </a:p>
          <a:p>
            <a:pPr>
              <a:buNone/>
            </a:pPr>
            <a:r>
              <a:rPr lang="en-US" sz="1600" dirty="0" smtClean="0"/>
              <a:t>http://</a:t>
            </a:r>
            <a:r>
              <a:rPr lang="en-US" sz="1600" dirty="0" err="1" smtClean="0"/>
              <a:t>www.michaeleisen.org/blog/?p</a:t>
            </a:r>
            <a:r>
              <a:rPr lang="en-US" sz="1600" dirty="0" smtClean="0"/>
              <a:t>=59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08" y="1812262"/>
            <a:ext cx="8181784" cy="3248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By Ali </a:t>
            </a:r>
            <a:r>
              <a:rPr lang="en-US" sz="1400" dirty="0" err="1"/>
              <a:t>Zifan</a:t>
            </a:r>
            <a:r>
              <a:rPr lang="en-US" sz="1400" dirty="0"/>
              <a:t> - Own work; Used information </a:t>
            </a:r>
            <a:r>
              <a:rPr lang="en-US" sz="1400" dirty="0" err="1"/>
              <a:t>from:Campbell</a:t>
            </a:r>
            <a:r>
              <a:rPr lang="en-US" sz="1400" dirty="0"/>
              <a:t> Biology (10th Edition) by: Jane B. Reece &amp; Steven A. </a:t>
            </a:r>
            <a:r>
              <a:rPr lang="en-US" sz="1400" dirty="0" err="1"/>
              <a:t>Wasserman.and</a:t>
            </a:r>
            <a:r>
              <a:rPr lang="en-US" sz="1400" dirty="0"/>
              <a:t> </a:t>
            </a:r>
            <a:r>
              <a:rPr lang="en-US" sz="1400" dirty="0" err="1"/>
              <a:t>Nature.com</a:t>
            </a:r>
            <a:r>
              <a:rPr lang="en-US" sz="1400" dirty="0"/>
              <a:t>., CC BY-SA 4.0, </a:t>
            </a:r>
            <a:r>
              <a:rPr lang="en-US" sz="1400" dirty="0">
                <a:hlinkClick r:id="rId2"/>
              </a:rPr>
              <a:t>https://</a:t>
            </a:r>
            <a:r>
              <a:rPr lang="en-US" sz="1400" dirty="0" smtClean="0">
                <a:hlinkClick r:id="rId2"/>
              </a:rPr>
              <a:t>commons.wikimedia.org/w/index.php?curid=49721676</a:t>
            </a:r>
            <a:endParaRPr lang="en-US" sz="1400" dirty="0" smtClean="0"/>
          </a:p>
          <a:p>
            <a:endParaRPr lang="en-US" sz="1400" dirty="0" smtClean="0"/>
          </a:p>
          <a:p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8900"/>
            <a:ext cx="9144000" cy="158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46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LLCPk</a:t>
            </a:r>
            <a:r>
              <a:rPr lang="en-US" dirty="0" smtClean="0"/>
              <a:t>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Pig kidney epithelial cells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24252" y="1473570"/>
            <a:ext cx="4058151" cy="524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80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261</Words>
  <Application>Microsoft Macintosh PowerPoint</Application>
  <PresentationFormat>On-screen Show (4:3)</PresentationFormat>
  <Paragraphs>74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Calibri</vt:lpstr>
      <vt:lpstr>Arial</vt:lpstr>
      <vt:lpstr>Office Theme</vt:lpstr>
      <vt:lpstr>MAKING THE INVISIBLE VISIBLE</vt:lpstr>
      <vt:lpstr>From gene to trait</vt:lpstr>
      <vt:lpstr>Gene Regulation</vt:lpstr>
      <vt:lpstr>Proteins provide structure and function</vt:lpstr>
      <vt:lpstr>GFP is a protein</vt:lpstr>
      <vt:lpstr>Genetic Engineering and GFP</vt:lpstr>
      <vt:lpstr>Engineering GFP itself</vt:lpstr>
      <vt:lpstr>Mitosis</vt:lpstr>
      <vt:lpstr>LLCPk cells</vt:lpstr>
      <vt:lpstr>Phase contrast microscopy</vt:lpstr>
      <vt:lpstr>Fluorescence microscopy</vt:lpstr>
      <vt:lpstr>Taking a color image</vt:lpstr>
    </vt:vector>
  </TitlesOfParts>
  <Company>Umass Amherst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THE INVISIBLE VISIBLE</dc:title>
  <dc:creator>Steven Brewer</dc:creator>
  <cp:lastModifiedBy>Microsoft Office User</cp:lastModifiedBy>
  <cp:revision>5</cp:revision>
  <dcterms:created xsi:type="dcterms:W3CDTF">2012-10-26T15:46:17Z</dcterms:created>
  <dcterms:modified xsi:type="dcterms:W3CDTF">2017-07-14T16:22:05Z</dcterms:modified>
</cp:coreProperties>
</file>